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6" r:id="rId2"/>
    <p:sldId id="291" r:id="rId3"/>
    <p:sldId id="292" r:id="rId4"/>
    <p:sldId id="257" r:id="rId5"/>
    <p:sldId id="293" r:id="rId6"/>
    <p:sldId id="297" r:id="rId7"/>
    <p:sldId id="294" r:id="rId8"/>
    <p:sldId id="273" r:id="rId9"/>
    <p:sldId id="298" r:id="rId10"/>
    <p:sldId id="295" r:id="rId11"/>
    <p:sldId id="296" r:id="rId12"/>
    <p:sldId id="258" r:id="rId13"/>
    <p:sldId id="26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158"/>
    <p:restoredTop sz="94669"/>
  </p:normalViewPr>
  <p:slideViewPr>
    <p:cSldViewPr snapToGrid="0" snapToObjects="1">
      <p:cViewPr varScale="1">
        <p:scale>
          <a:sx n="65" d="100"/>
          <a:sy n="65" d="100"/>
        </p:scale>
        <p:origin x="216" y="5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7ABAB1-110B-774A-A287-A9F7E4EE08CA}" type="datetimeFigureOut">
              <a:rPr lang="en-US" smtClean="0"/>
              <a:t>5/15/17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1F17E0-C8DD-C24A-8ECC-4785092615AC}" type="slidenum">
              <a:rPr lang="en-US" smtClean="0"/>
              <a:t>‹#›</a:t>
            </a:fld>
            <a:endParaRPr lang="en-US"/>
          </a:p>
        </p:txBody>
      </p:sp>
    </p:spTree>
    <p:extLst>
      <p:ext uri="{BB962C8B-B14F-4D97-AF65-F5344CB8AC3E}">
        <p14:creationId xmlns:p14="http://schemas.microsoft.com/office/powerpoint/2010/main" val="1346061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9E22701F-841E-3747-9564-790E65E36257}" type="slidenum">
              <a:rPr lang="en-US" smtClean="0"/>
              <a:t>‹#›</a:t>
            </a:fld>
            <a:endParaRPr lang="en-US"/>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9E22701F-841E-3747-9564-790E65E36257}" type="slidenum">
              <a:rPr lang="en-US" smtClean="0"/>
              <a:t>‹#›</a:t>
            </a:fld>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FD29548-D901-2B49-BFCE-802BCA7B8F56}" type="datetimeFigureOut">
              <a:rPr lang="en-US" smtClean="0"/>
              <a:t>5/15/17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FD29548-D901-2B49-BFCE-802BCA7B8F56}" type="datetimeFigureOut">
              <a:rPr lang="en-US" smtClean="0"/>
              <a:t>5/15/17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22701F-841E-3747-9564-790E65E36257}"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FD29548-D901-2B49-BFCE-802BCA7B8F56}" type="datetimeFigureOut">
              <a:rPr lang="en-US" smtClean="0"/>
              <a:t>5/15/17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22701F-841E-3747-9564-790E65E36257}"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D29548-D901-2B49-BFCE-802BCA7B8F56}" type="datetimeFigureOut">
              <a:rPr lang="en-US" smtClean="0"/>
              <a:t>5/15/17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D29548-D901-2B49-BFCE-802BCA7B8F56}" type="datetimeFigureOut">
              <a:rPr lang="en-US" smtClean="0"/>
              <a:t>5/15/17</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D29548-D901-2B49-BFCE-802BCA7B8F56}" type="datetimeFigureOut">
              <a:rPr lang="en-US" smtClean="0"/>
              <a:t>5/15/17</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microsoft.com/office/2007/relationships/hdphoto" Target="../media/hdphoto1.wdp"/><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FD29548-D901-2B49-BFCE-802BCA7B8F56}" type="datetimeFigureOut">
              <a:rPr lang="en-US" smtClean="0"/>
              <a:t>5/15/17</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9E22701F-841E-3747-9564-790E65E36257}" type="slidenum">
              <a:rPr lang="en-US" smtClean="0"/>
              <a:t>‹#›</a:t>
            </a:fld>
            <a:endParaRPr lang="en-US"/>
          </a:p>
        </p:txBody>
      </p:sp>
    </p:spTree>
    <p:extLst>
      <p:ext uri="{BB962C8B-B14F-4D97-AF65-F5344CB8AC3E}">
        <p14:creationId xmlns:p14="http://schemas.microsoft.com/office/powerpoint/2010/main" val="9692667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4.xml"/><Relationship Id="rId3" Type="http://schemas.openxmlformats.org/officeDocument/2006/relationships/slide" Target="slide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5943" y="1293077"/>
            <a:ext cx="12724076" cy="3035808"/>
          </a:xfrm>
        </p:spPr>
        <p:txBody>
          <a:bodyPr/>
          <a:lstStyle/>
          <a:p>
            <a:r>
              <a:rPr lang="en-US" dirty="0" smtClean="0"/>
              <a:t>INTERNAL ASSESSMENT TRAINING: </a:t>
            </a:r>
            <a:r>
              <a:rPr lang="en-US" dirty="0" smtClean="0"/>
              <a:t>conclusion and evaluation</a:t>
            </a:r>
            <a:endParaRPr lang="en-US" dirty="0"/>
          </a:p>
        </p:txBody>
      </p:sp>
      <p:sp>
        <p:nvSpPr>
          <p:cNvPr id="3" name="Subtitle 2"/>
          <p:cNvSpPr>
            <a:spLocks noGrp="1"/>
          </p:cNvSpPr>
          <p:nvPr>
            <p:ph type="subTitle" idx="1"/>
          </p:nvPr>
        </p:nvSpPr>
        <p:spPr>
          <a:xfrm>
            <a:off x="1069848" y="4389119"/>
            <a:ext cx="10512552" cy="1568335"/>
          </a:xfrm>
        </p:spPr>
        <p:txBody>
          <a:bodyPr>
            <a:normAutofit/>
          </a:bodyPr>
          <a:lstStyle/>
          <a:p>
            <a:pPr marL="342900" indent="-342900">
              <a:buFont typeface="Arial" charset="0"/>
              <a:buChar char="•"/>
            </a:pPr>
            <a:r>
              <a:rPr lang="en-US" b="1" dirty="0" smtClean="0">
                <a:hlinkClick r:id="rId2" action="ppaction://hlinksldjump"/>
              </a:rPr>
              <a:t>Aspect 1: </a:t>
            </a:r>
            <a:r>
              <a:rPr lang="en-US" b="1" dirty="0" smtClean="0"/>
              <a:t>Concluding</a:t>
            </a:r>
            <a:endParaRPr lang="en-US" dirty="0" smtClean="0"/>
          </a:p>
          <a:p>
            <a:pPr marL="342900" indent="-342900">
              <a:buFont typeface="Arial" charset="0"/>
              <a:buChar char="•"/>
            </a:pPr>
            <a:r>
              <a:rPr lang="en-US" b="1" dirty="0" smtClean="0">
                <a:hlinkClick r:id="rId3" action="ppaction://hlinksldjump"/>
              </a:rPr>
              <a:t>Aspect 2: </a:t>
            </a:r>
            <a:r>
              <a:rPr lang="en-US" b="1" dirty="0" smtClean="0"/>
              <a:t>Evaluating Procedures</a:t>
            </a:r>
            <a:endParaRPr lang="en-US" dirty="0" smtClean="0"/>
          </a:p>
          <a:p>
            <a:pPr marL="342900" indent="-342900">
              <a:buFont typeface="Arial" charset="0"/>
              <a:buChar char="•"/>
            </a:pPr>
            <a:r>
              <a:rPr lang="en-US" b="1" dirty="0" smtClean="0">
                <a:hlinkClick r:id="rId2" action="ppaction://hlinksldjump"/>
              </a:rPr>
              <a:t>Aspect 3: </a:t>
            </a:r>
            <a:r>
              <a:rPr lang="en-US" b="1" dirty="0" smtClean="0"/>
              <a:t>Improving the Investigation</a:t>
            </a:r>
            <a:endParaRPr lang="en-US" dirty="0"/>
          </a:p>
        </p:txBody>
      </p:sp>
    </p:spTree>
    <p:extLst>
      <p:ext uri="{BB962C8B-B14F-4D97-AF65-F5344CB8AC3E}">
        <p14:creationId xmlns:p14="http://schemas.microsoft.com/office/powerpoint/2010/main" val="1467633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2</a:t>
            </a:r>
            <a:r>
              <a:rPr lang="en-US" dirty="0" smtClean="0"/>
              <a:t>: Evaluating procedures</a:t>
            </a:r>
            <a:endParaRPr lang="en-US" dirty="0"/>
          </a:p>
        </p:txBody>
      </p:sp>
      <p:sp>
        <p:nvSpPr>
          <p:cNvPr id="4" name="Content Placeholder 3"/>
          <p:cNvSpPr>
            <a:spLocks noGrp="1"/>
          </p:cNvSpPr>
          <p:nvPr>
            <p:ph idx="1"/>
          </p:nvPr>
        </p:nvSpPr>
        <p:spPr/>
        <p:txBody>
          <a:bodyPr>
            <a:normAutofit/>
          </a:bodyPr>
          <a:lstStyle/>
          <a:p>
            <a:r>
              <a:rPr lang="en-US" dirty="0"/>
              <a:t>Evaluates weaknesses and limitations. </a:t>
            </a:r>
            <a:endParaRPr lang="en-AU" altLang="x-none" dirty="0"/>
          </a:p>
          <a:p>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008" y="1800451"/>
            <a:ext cx="10058400" cy="5057549"/>
          </a:xfrm>
          <a:prstGeom prst="rect">
            <a:avLst/>
          </a:prstGeom>
        </p:spPr>
      </p:pic>
    </p:spTree>
    <p:extLst>
      <p:ext uri="{BB962C8B-B14F-4D97-AF65-F5344CB8AC3E}">
        <p14:creationId xmlns:p14="http://schemas.microsoft.com/office/powerpoint/2010/main" val="417648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369" y="146703"/>
            <a:ext cx="12496800" cy="1609344"/>
          </a:xfrm>
        </p:spPr>
        <p:txBody>
          <a:bodyPr/>
          <a:lstStyle/>
          <a:p>
            <a:r>
              <a:rPr lang="en-US" smtClean="0"/>
              <a:t>ASPECT 3-IMPROVING THE INVESTIGATION checklist</a:t>
            </a:r>
            <a:endParaRPr lang="en-US"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5480" t="74313"/>
          <a:stretch/>
        </p:blipFill>
        <p:spPr>
          <a:xfrm>
            <a:off x="655982" y="2107095"/>
            <a:ext cx="11092070" cy="2246244"/>
          </a:xfrm>
          <a:prstGeom prst="rect">
            <a:avLst/>
          </a:prstGeom>
        </p:spPr>
      </p:pic>
    </p:spTree>
    <p:extLst>
      <p:ext uri="{BB962C8B-B14F-4D97-AF65-F5344CB8AC3E}">
        <p14:creationId xmlns:p14="http://schemas.microsoft.com/office/powerpoint/2010/main" val="1901705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3</a:t>
            </a:r>
            <a:r>
              <a:rPr lang="en-US" dirty="0" smtClean="0"/>
              <a:t>: IMPROVING THE INVESTIGATION</a:t>
            </a:r>
            <a:endParaRPr lang="en-US" dirty="0"/>
          </a:p>
        </p:txBody>
      </p:sp>
      <p:sp>
        <p:nvSpPr>
          <p:cNvPr id="5" name="Rectangle 3"/>
          <p:cNvSpPr txBox="1">
            <a:spLocks noChangeArrowheads="1"/>
          </p:cNvSpPr>
          <p:nvPr/>
        </p:nvSpPr>
        <p:spPr>
          <a:xfrm>
            <a:off x="763524" y="2327275"/>
            <a:ext cx="10671048" cy="4530725"/>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US" sz="2800" b="1" dirty="0"/>
              <a:t>Finished? </a:t>
            </a:r>
            <a:endParaRPr lang="en-US" sz="2800" dirty="0"/>
          </a:p>
          <a:p>
            <a:r>
              <a:rPr lang="en-US" sz="2800" dirty="0" smtClean="0"/>
              <a:t>Make </a:t>
            </a:r>
            <a:r>
              <a:rPr lang="en-US" sz="2800" dirty="0"/>
              <a:t>sure you have covered all of the points clearly and in detail. </a:t>
            </a:r>
            <a:r>
              <a:rPr lang="en-US" sz="2800" b="1" dirty="0"/>
              <a:t>The sooner you do your write-up after completing the practical, the better you will do! </a:t>
            </a:r>
            <a:endParaRPr lang="en-US" sz="2800" dirty="0"/>
          </a:p>
        </p:txBody>
      </p:sp>
    </p:spTree>
    <p:extLst>
      <p:ext uri="{BB962C8B-B14F-4D97-AF65-F5344CB8AC3E}">
        <p14:creationId xmlns:p14="http://schemas.microsoft.com/office/powerpoint/2010/main" val="1359624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491" y="-250863"/>
            <a:ext cx="12496800" cy="1609344"/>
          </a:xfrm>
        </p:spPr>
        <p:txBody>
          <a:bodyPr/>
          <a:lstStyle/>
          <a:p>
            <a:r>
              <a:rPr lang="en-US" dirty="0" smtClean="0"/>
              <a:t>Conclusion </a:t>
            </a:r>
            <a:r>
              <a:rPr lang="en-US" smtClean="0"/>
              <a:t>and evaluation checklist</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3427" y="1054100"/>
            <a:ext cx="10157790" cy="5803900"/>
          </a:xfrm>
          <a:prstGeom prst="rect">
            <a:avLst/>
          </a:prstGeom>
        </p:spPr>
      </p:pic>
    </p:spTree>
    <p:extLst>
      <p:ext uri="{BB962C8B-B14F-4D97-AF65-F5344CB8AC3E}">
        <p14:creationId xmlns:p14="http://schemas.microsoft.com/office/powerpoint/2010/main" val="1237724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491" y="-250863"/>
            <a:ext cx="12496800" cy="1609344"/>
          </a:xfrm>
        </p:spPr>
        <p:txBody>
          <a:bodyPr/>
          <a:lstStyle/>
          <a:p>
            <a:r>
              <a:rPr lang="en-US" dirty="0" smtClean="0"/>
              <a:t>Conclusion </a:t>
            </a:r>
            <a:r>
              <a:rPr lang="en-US" smtClean="0"/>
              <a:t>and evaluation checklist</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3427" y="1054100"/>
            <a:ext cx="10157790" cy="5803900"/>
          </a:xfrm>
          <a:prstGeom prst="rect">
            <a:avLst/>
          </a:prstGeom>
        </p:spPr>
      </p:pic>
    </p:spTree>
    <p:extLst>
      <p:ext uri="{BB962C8B-B14F-4D97-AF65-F5344CB8AC3E}">
        <p14:creationId xmlns:p14="http://schemas.microsoft.com/office/powerpoint/2010/main" val="664887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491" y="-250863"/>
            <a:ext cx="12496800" cy="1609344"/>
          </a:xfrm>
        </p:spPr>
        <p:txBody>
          <a:bodyPr/>
          <a:lstStyle/>
          <a:p>
            <a:r>
              <a:rPr lang="en-US" dirty="0" smtClean="0"/>
              <a:t>Conclusion </a:t>
            </a:r>
            <a:r>
              <a:rPr lang="en-US" smtClean="0"/>
              <a:t>and evaluation checklist</a:t>
            </a:r>
            <a:endParaRPr lang="en-US"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5675" r="392" b="65417"/>
          <a:stretch/>
        </p:blipFill>
        <p:spPr>
          <a:xfrm>
            <a:off x="695738" y="1710082"/>
            <a:ext cx="10833653" cy="2742648"/>
          </a:xfrm>
          <a:prstGeom prst="rect">
            <a:avLst/>
          </a:prstGeom>
        </p:spPr>
      </p:pic>
    </p:spTree>
    <p:extLst>
      <p:ext uri="{BB962C8B-B14F-4D97-AF65-F5344CB8AC3E}">
        <p14:creationId xmlns:p14="http://schemas.microsoft.com/office/powerpoint/2010/main" val="867686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1: concluding</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smtClean="0"/>
              <a:t>State </a:t>
            </a:r>
            <a:r>
              <a:rPr lang="en-US" dirty="0"/>
              <a:t>a conclusion </a:t>
            </a:r>
            <a:r>
              <a:rPr lang="en-US" b="1" dirty="0"/>
              <a:t>with justification</a:t>
            </a:r>
            <a:r>
              <a:rPr lang="en-US" dirty="0"/>
              <a:t>, based on reasonable interpretation of the data. </a:t>
            </a:r>
            <a:endParaRPr lang="en-US" dirty="0" smtClean="0"/>
          </a:p>
          <a:p>
            <a:r>
              <a:rPr lang="en-US" dirty="0"/>
              <a:t>Your conclusion should answer your research question (and the hypothesis). What does your data show and why. You need to </a:t>
            </a:r>
            <a:r>
              <a:rPr lang="en-US" b="1" dirty="0"/>
              <a:t>justify </a:t>
            </a:r>
            <a:r>
              <a:rPr lang="en-US" dirty="0"/>
              <a:t>your conclusion using data from your results, but do not simply restate the results and comment on the validity of your results, support with Scientific theory. </a:t>
            </a:r>
            <a:endParaRPr lang="en-US" dirty="0"/>
          </a:p>
          <a:p>
            <a:pPr marL="0" indent="0">
              <a:buNone/>
            </a:pPr>
            <a:endParaRPr lang="en-US" dirty="0">
              <a:solidFill>
                <a:srgbClr val="FF0000"/>
              </a:solidFill>
            </a:endParaRPr>
          </a:p>
          <a:p>
            <a:pPr marL="0" indent="0">
              <a:buNone/>
            </a:pPr>
            <a:endParaRPr lang="en-US" dirty="0">
              <a:solidFill>
                <a:srgbClr val="FF0000"/>
              </a:solidFill>
            </a:endParaRPr>
          </a:p>
        </p:txBody>
      </p:sp>
    </p:spTree>
    <p:extLst>
      <p:ext uri="{BB962C8B-B14F-4D97-AF65-F5344CB8AC3E}">
        <p14:creationId xmlns:p14="http://schemas.microsoft.com/office/powerpoint/2010/main" val="2027739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1: concluding</a:t>
            </a:r>
            <a:endParaRPr lang="en-US" dirty="0"/>
          </a:p>
        </p:txBody>
      </p:sp>
      <p:sp>
        <p:nvSpPr>
          <p:cNvPr id="3" name="Content Placeholder 2"/>
          <p:cNvSpPr>
            <a:spLocks noGrp="1"/>
          </p:cNvSpPr>
          <p:nvPr>
            <p:ph idx="1"/>
          </p:nvPr>
        </p:nvSpPr>
        <p:spPr>
          <a:xfrm>
            <a:off x="516835" y="1832775"/>
            <a:ext cx="11310729" cy="4488511"/>
          </a:xfrm>
        </p:spPr>
        <p:txBody>
          <a:bodyPr>
            <a:normAutofit lnSpcReduction="10000"/>
          </a:bodyPr>
          <a:lstStyle/>
          <a:p>
            <a:pPr marL="0" indent="0">
              <a:buNone/>
            </a:pPr>
            <a:r>
              <a:rPr lang="en-US" dirty="0" smtClean="0"/>
              <a:t>State </a:t>
            </a:r>
            <a:r>
              <a:rPr lang="en-US" dirty="0"/>
              <a:t>a conclusion </a:t>
            </a:r>
            <a:r>
              <a:rPr lang="en-US" b="1" dirty="0"/>
              <a:t>with justification</a:t>
            </a:r>
            <a:r>
              <a:rPr lang="en-US" dirty="0"/>
              <a:t>, based on reasonable interpretation of the data. </a:t>
            </a:r>
            <a:endParaRPr lang="en-US" dirty="0" smtClean="0"/>
          </a:p>
          <a:p>
            <a:r>
              <a:rPr lang="en-US" b="1" dirty="0"/>
              <a:t>Conclusion </a:t>
            </a:r>
            <a:r>
              <a:rPr lang="en-US" b="1" i="1" dirty="0"/>
              <a:t>(Conclusion and Evaluation Aspect 1 - Concluding) </a:t>
            </a:r>
            <a:endParaRPr lang="en-US" dirty="0"/>
          </a:p>
          <a:p>
            <a:pPr lvl="1"/>
            <a:r>
              <a:rPr lang="en-US" dirty="0" smtClean="0"/>
              <a:t>Give </a:t>
            </a:r>
            <a:r>
              <a:rPr lang="en-US" dirty="0"/>
              <a:t>the statement(s) of your conclusion – be concise and answer your research question. </a:t>
            </a:r>
            <a:endParaRPr lang="en-US" dirty="0"/>
          </a:p>
          <a:p>
            <a:pPr lvl="1"/>
            <a:r>
              <a:rPr lang="en-US" dirty="0"/>
              <a:t>How does your data support this conclusion? </a:t>
            </a:r>
            <a:endParaRPr lang="en-US" dirty="0"/>
          </a:p>
          <a:p>
            <a:pPr lvl="1"/>
            <a:r>
              <a:rPr lang="en-US" dirty="0"/>
              <a:t>Quote data points that </a:t>
            </a:r>
            <a:r>
              <a:rPr lang="en-US" b="1" dirty="0"/>
              <a:t>support </a:t>
            </a:r>
            <a:r>
              <a:rPr lang="en-US" dirty="0"/>
              <a:t>this (don't just list them all). </a:t>
            </a:r>
          </a:p>
          <a:p>
            <a:pPr lvl="1"/>
            <a:r>
              <a:rPr lang="en-US" dirty="0">
                <a:solidFill>
                  <a:srgbClr val="FF0000"/>
                </a:solidFill>
              </a:rPr>
              <a:t>Comment on repeat values being similar/small SD/ small error bars/line of best fit passing through most of the data points/ trend matching published theoretical graph/data/scientific theory (referenced). </a:t>
            </a:r>
            <a:r>
              <a:rPr lang="en-US" dirty="0" smtClean="0">
                <a:solidFill>
                  <a:srgbClr val="FF0000"/>
                </a:solidFill>
              </a:rPr>
              <a:t> Not needed for Grade 9</a:t>
            </a:r>
            <a:endParaRPr lang="en-US" dirty="0">
              <a:solidFill>
                <a:srgbClr val="FF0000"/>
              </a:solidFill>
            </a:endParaRPr>
          </a:p>
          <a:p>
            <a:pPr lvl="1"/>
            <a:r>
              <a:rPr lang="en-US" dirty="0"/>
              <a:t>How do you know your conclusion is valid? </a:t>
            </a:r>
          </a:p>
          <a:p>
            <a:pPr lvl="1"/>
            <a:r>
              <a:rPr lang="en-US" dirty="0"/>
              <a:t>Support your findings with scientific theory </a:t>
            </a:r>
          </a:p>
          <a:p>
            <a:pPr lvl="1"/>
            <a:r>
              <a:rPr lang="en-US" dirty="0"/>
              <a:t>You MUST reference the theory (as footnotes) even if it was just what you were taught in class. </a:t>
            </a:r>
            <a:r>
              <a:rPr lang="en-US" dirty="0" smtClean="0"/>
              <a:t>Remember </a:t>
            </a:r>
            <a:r>
              <a:rPr lang="en-US" dirty="0"/>
              <a:t>if you did a statistical test you should comment on it here. </a:t>
            </a:r>
          </a:p>
          <a:p>
            <a:pPr lvl="1"/>
            <a:r>
              <a:rPr lang="en-US" dirty="0">
                <a:solidFill>
                  <a:srgbClr val="FF0000"/>
                </a:solidFill>
              </a:rPr>
              <a:t>Is the </a:t>
            </a:r>
            <a:r>
              <a:rPr lang="en-US" b="1" dirty="0">
                <a:solidFill>
                  <a:srgbClr val="FF0000"/>
                </a:solidFill>
              </a:rPr>
              <a:t>SD </a:t>
            </a:r>
            <a:r>
              <a:rPr lang="en-US" dirty="0">
                <a:solidFill>
                  <a:srgbClr val="FF0000"/>
                </a:solidFill>
              </a:rPr>
              <a:t>within 2SD's? What does this mean about your results? </a:t>
            </a:r>
            <a:r>
              <a:rPr lang="en-US" dirty="0" smtClean="0">
                <a:solidFill>
                  <a:srgbClr val="FF0000"/>
                </a:solidFill>
              </a:rPr>
              <a:t>Not needed for Grade 9</a:t>
            </a:r>
            <a:endParaRPr lang="en-US" dirty="0">
              <a:solidFill>
                <a:srgbClr val="FF0000"/>
              </a:solidFill>
            </a:endParaRPr>
          </a:p>
          <a:p>
            <a:pPr lvl="1"/>
            <a:r>
              <a:rPr lang="en-US" dirty="0"/>
              <a:t>Is there good </a:t>
            </a:r>
            <a:r>
              <a:rPr lang="en-US" b="1" dirty="0"/>
              <a:t>correlation</a:t>
            </a:r>
            <a:r>
              <a:rPr lang="en-US" dirty="0"/>
              <a:t>? How do you know? </a:t>
            </a:r>
          </a:p>
          <a:p>
            <a:pPr lvl="1"/>
            <a:r>
              <a:rPr lang="en-US" b="1" dirty="0">
                <a:solidFill>
                  <a:srgbClr val="FF0000"/>
                </a:solidFill>
              </a:rPr>
              <a:t>t-test </a:t>
            </a:r>
            <a:r>
              <a:rPr lang="en-US" dirty="0">
                <a:solidFill>
                  <a:srgbClr val="FF0000"/>
                </a:solidFill>
              </a:rPr>
              <a:t>– Did you prove or disprove the null hypothesis? At what percentile? </a:t>
            </a:r>
            <a:r>
              <a:rPr lang="en-US" dirty="0" smtClean="0">
                <a:solidFill>
                  <a:srgbClr val="FF0000"/>
                </a:solidFill>
              </a:rPr>
              <a:t>Not needed for Grade 9</a:t>
            </a:r>
            <a:endParaRPr lang="en-US" dirty="0">
              <a:solidFill>
                <a:srgbClr val="FF0000"/>
              </a:solidFill>
            </a:endParaRPr>
          </a:p>
          <a:p>
            <a:pPr marL="0" indent="0">
              <a:buNone/>
            </a:pPr>
            <a:endParaRPr lang="en-US" dirty="0">
              <a:solidFill>
                <a:srgbClr val="FF0000"/>
              </a:solidFill>
            </a:endParaRPr>
          </a:p>
        </p:txBody>
      </p:sp>
    </p:spTree>
    <p:extLst>
      <p:ext uri="{BB962C8B-B14F-4D97-AF65-F5344CB8AC3E}">
        <p14:creationId xmlns:p14="http://schemas.microsoft.com/office/powerpoint/2010/main" val="1313278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1: concluding</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smtClean="0"/>
              <a:t>State </a:t>
            </a:r>
            <a:r>
              <a:rPr lang="en-US" dirty="0"/>
              <a:t>a conclusion </a:t>
            </a:r>
            <a:r>
              <a:rPr lang="en-US" b="1" dirty="0"/>
              <a:t>with justification</a:t>
            </a:r>
            <a:r>
              <a:rPr lang="en-US" dirty="0"/>
              <a:t>, based on reasonable interpretation of the data. </a:t>
            </a:r>
            <a:endParaRPr lang="en-US" dirty="0" smtClean="0"/>
          </a:p>
          <a:p>
            <a:r>
              <a:rPr lang="en-US" b="1" dirty="0"/>
              <a:t>Conclusion </a:t>
            </a:r>
            <a:r>
              <a:rPr lang="en-US" b="1" i="1" dirty="0"/>
              <a:t>(Conclusion and Evaluation Aspect 1 - Concluding) </a:t>
            </a:r>
            <a:endParaRPr lang="en-US" dirty="0"/>
          </a:p>
          <a:p>
            <a:pPr lvl="1"/>
            <a:r>
              <a:rPr lang="es-MX" dirty="0"/>
              <a:t>Once you have analysed your recorded information you need to make a clear statement on whether your data actually supports the hypothesis you initially made. Do not worry if it doesn´t… it´s still perfectly okay.</a:t>
            </a:r>
          </a:p>
          <a:p>
            <a:pPr lvl="1"/>
            <a:r>
              <a:rPr lang="es-MX" dirty="0"/>
              <a:t>Use examples from your recorded data to provide evidence for your conclusion. Don´t simply state ´as the data table shows´…. You´re leaving it up to the examiner to then find and review the data themselves. Instead make clear reference to the important data that led you to your conclusión. Try to provide an explanation for the results….even if you disagree with them.</a:t>
            </a:r>
            <a:endParaRPr lang="en-GB" dirty="0"/>
          </a:p>
          <a:p>
            <a:pPr lvl="1"/>
            <a:endParaRPr lang="en-US" dirty="0">
              <a:solidFill>
                <a:srgbClr val="FF0000"/>
              </a:solidFill>
            </a:endParaRPr>
          </a:p>
          <a:p>
            <a:pPr marL="0" indent="0">
              <a:buNone/>
            </a:pPr>
            <a:endParaRPr lang="en-US" dirty="0">
              <a:solidFill>
                <a:srgbClr val="FF0000"/>
              </a:solidFill>
            </a:endParaRPr>
          </a:p>
        </p:txBody>
      </p:sp>
    </p:spTree>
    <p:extLst>
      <p:ext uri="{BB962C8B-B14F-4D97-AF65-F5344CB8AC3E}">
        <p14:creationId xmlns:p14="http://schemas.microsoft.com/office/powerpoint/2010/main" val="2097311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491" y="-250863"/>
            <a:ext cx="12496800" cy="1609344"/>
          </a:xfrm>
        </p:spPr>
        <p:txBody>
          <a:bodyPr/>
          <a:lstStyle/>
          <a:p>
            <a:r>
              <a:rPr lang="en-US" dirty="0" smtClean="0"/>
              <a:t>Aspect 2: evaluating procedures checklist</a:t>
            </a:r>
            <a:endParaRPr lang="en-US"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5675" t="34583" b="25003"/>
          <a:stretch/>
        </p:blipFill>
        <p:spPr>
          <a:xfrm>
            <a:off x="1510747" y="1749287"/>
            <a:ext cx="9581321" cy="2345635"/>
          </a:xfrm>
          <a:prstGeom prst="rect">
            <a:avLst/>
          </a:prstGeom>
        </p:spPr>
      </p:pic>
    </p:spTree>
    <p:extLst>
      <p:ext uri="{BB962C8B-B14F-4D97-AF65-F5344CB8AC3E}">
        <p14:creationId xmlns:p14="http://schemas.microsoft.com/office/powerpoint/2010/main" val="1584549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2</a:t>
            </a:r>
            <a:r>
              <a:rPr lang="en-US" dirty="0" smtClean="0"/>
              <a:t>: Evaluating procedures</a:t>
            </a:r>
            <a:endParaRPr lang="en-US" dirty="0"/>
          </a:p>
        </p:txBody>
      </p:sp>
      <p:sp>
        <p:nvSpPr>
          <p:cNvPr id="4" name="Content Placeholder 3"/>
          <p:cNvSpPr>
            <a:spLocks noGrp="1"/>
          </p:cNvSpPr>
          <p:nvPr>
            <p:ph idx="1"/>
          </p:nvPr>
        </p:nvSpPr>
        <p:spPr/>
        <p:txBody>
          <a:bodyPr>
            <a:normAutofit/>
          </a:bodyPr>
          <a:lstStyle/>
          <a:p>
            <a:r>
              <a:rPr lang="en-US" dirty="0"/>
              <a:t>Evaluates weaknesses and limitations. </a:t>
            </a:r>
            <a:endParaRPr lang="en-AU" altLang="x-none" dirty="0"/>
          </a:p>
          <a:p>
            <a:r>
              <a:rPr lang="en-AU" dirty="0" smtClean="0"/>
              <a:t>Evaluate </a:t>
            </a:r>
            <a:r>
              <a:rPr lang="en-AU" dirty="0"/>
              <a:t>the method you carried out and suggest </a:t>
            </a:r>
            <a:r>
              <a:rPr lang="en-AU" dirty="0" err="1"/>
              <a:t>realilistic</a:t>
            </a:r>
            <a:r>
              <a:rPr lang="en-AU" dirty="0"/>
              <a:t> improvements for them. You </a:t>
            </a:r>
            <a:r>
              <a:rPr lang="en-AU" b="1" dirty="0"/>
              <a:t>MUST </a:t>
            </a:r>
            <a:r>
              <a:rPr lang="en-AU" dirty="0"/>
              <a:t>comment on the </a:t>
            </a:r>
            <a:r>
              <a:rPr lang="en-AU" b="1" dirty="0"/>
              <a:t>significance </a:t>
            </a:r>
            <a:r>
              <a:rPr lang="en-AU" dirty="0"/>
              <a:t>of the limitation to your results. </a:t>
            </a:r>
            <a:endParaRPr lang="en-AU" dirty="0"/>
          </a:p>
          <a:p>
            <a:pPr lvl="1"/>
            <a:r>
              <a:rPr lang="en-AU" dirty="0"/>
              <a:t>You can use a table to evaluate the method or write in paragraphs. List any part of the method that had a limitation, what the significance of it is and suggest an improvement. </a:t>
            </a:r>
          </a:p>
          <a:p>
            <a:pPr lvl="1"/>
            <a:r>
              <a:rPr lang="en-AU" dirty="0"/>
              <a:t>You must list the problem/</a:t>
            </a:r>
            <a:r>
              <a:rPr lang="en-AU" b="1" dirty="0"/>
              <a:t>limitation </a:t>
            </a:r>
            <a:r>
              <a:rPr lang="en-AU" dirty="0"/>
              <a:t>you had, then </a:t>
            </a:r>
            <a:r>
              <a:rPr lang="en-AU" b="1" dirty="0"/>
              <a:t>explain how </a:t>
            </a:r>
            <a:r>
              <a:rPr lang="en-AU" dirty="0"/>
              <a:t>this could have affected your results and whether this is likely to have </a:t>
            </a:r>
            <a:r>
              <a:rPr lang="en-AU" b="1" dirty="0"/>
              <a:t>significantly impacted </a:t>
            </a:r>
            <a:r>
              <a:rPr lang="en-AU" dirty="0"/>
              <a:t>your results (could actually have effected the validity of your results) or </a:t>
            </a:r>
            <a:r>
              <a:rPr lang="en-AU" b="1" dirty="0"/>
              <a:t>not significantly effected your results </a:t>
            </a:r>
            <a:r>
              <a:rPr lang="en-AU" dirty="0"/>
              <a:t>(although it was a limitation it is unlikely to have really effected the overall validity of your results). </a:t>
            </a:r>
          </a:p>
          <a:p>
            <a:r>
              <a:rPr lang="en-AU" dirty="0" smtClean="0"/>
              <a:t>• </a:t>
            </a:r>
            <a:r>
              <a:rPr lang="en-AU" dirty="0"/>
              <a:t>Aim for </a:t>
            </a:r>
            <a:r>
              <a:rPr lang="en-AU" b="1" dirty="0"/>
              <a:t>5 </a:t>
            </a:r>
            <a:r>
              <a:rPr lang="en-AU" dirty="0"/>
              <a:t>good limitations, though this may differ slightly between individual practicals. </a:t>
            </a:r>
            <a:endParaRPr lang="en-AU" dirty="0"/>
          </a:p>
          <a:p>
            <a:endParaRPr lang="en-US" dirty="0"/>
          </a:p>
        </p:txBody>
      </p:sp>
    </p:spTree>
    <p:extLst>
      <p:ext uri="{BB962C8B-B14F-4D97-AF65-F5344CB8AC3E}">
        <p14:creationId xmlns:p14="http://schemas.microsoft.com/office/powerpoint/2010/main" val="1659313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2</a:t>
            </a:r>
            <a:r>
              <a:rPr lang="en-US" dirty="0" smtClean="0"/>
              <a:t>: Evaluating procedures</a:t>
            </a:r>
            <a:endParaRPr lang="en-US" dirty="0"/>
          </a:p>
        </p:txBody>
      </p:sp>
      <p:sp>
        <p:nvSpPr>
          <p:cNvPr id="4" name="Content Placeholder 3"/>
          <p:cNvSpPr>
            <a:spLocks noGrp="1"/>
          </p:cNvSpPr>
          <p:nvPr>
            <p:ph idx="1"/>
          </p:nvPr>
        </p:nvSpPr>
        <p:spPr/>
        <p:txBody>
          <a:bodyPr>
            <a:normAutofit/>
          </a:bodyPr>
          <a:lstStyle/>
          <a:p>
            <a:r>
              <a:rPr lang="es-MX" dirty="0"/>
              <a:t>The evaluation is for the designed method. What mistakes were made here? Were the materials incorrect? Were some of the instructions unclear?  You need to refer to anything that you feel might have influenced your results and given you </a:t>
            </a:r>
            <a:r>
              <a:rPr lang="es-MX" b="1" u="sng" dirty="0"/>
              <a:t>unreliable</a:t>
            </a:r>
            <a:r>
              <a:rPr lang="es-MX" dirty="0"/>
              <a:t> data.  Comment on how reliable you believe the data to be.</a:t>
            </a:r>
          </a:p>
          <a:p>
            <a:r>
              <a:rPr lang="es-MX" dirty="0"/>
              <a:t>If </a:t>
            </a:r>
            <a:r>
              <a:rPr lang="es-MX" b="1" i="1" dirty="0"/>
              <a:t>you</a:t>
            </a:r>
            <a:r>
              <a:rPr lang="es-MX" dirty="0"/>
              <a:t> made a mistake then had to redo the experiment… but did it perfectly and obtained reliable results. Do you have to write about the mistake in the final evaluation?</a:t>
            </a:r>
          </a:p>
          <a:p>
            <a:r>
              <a:rPr lang="es-MX" dirty="0"/>
              <a:t>It is a good idea to look back at the controlled variables. Were they properly controlled? Were there other factors that </a:t>
            </a:r>
            <a:r>
              <a:rPr lang="es-MX" b="1" i="1" dirty="0"/>
              <a:t>should</a:t>
            </a:r>
            <a:r>
              <a:rPr lang="es-MX" dirty="0"/>
              <a:t> have been controlled as well? A table is a good idea here.</a:t>
            </a:r>
          </a:p>
          <a:p>
            <a:r>
              <a:rPr lang="es-MX" dirty="0"/>
              <a:t>Make recommendations about futher investigations.</a:t>
            </a:r>
          </a:p>
          <a:p>
            <a:r>
              <a:rPr lang="es-MX" dirty="0"/>
              <a:t>DON´T SAY YOU´LL BE MORE ORGANISED OR NEEDED MORE TIME!!!!</a:t>
            </a:r>
            <a:endParaRPr lang="en-GB"/>
          </a:p>
          <a:p>
            <a:endParaRPr lang="en-US" dirty="0"/>
          </a:p>
        </p:txBody>
      </p:sp>
    </p:spTree>
    <p:extLst>
      <p:ext uri="{BB962C8B-B14F-4D97-AF65-F5344CB8AC3E}">
        <p14:creationId xmlns:p14="http://schemas.microsoft.com/office/powerpoint/2010/main" val="4856019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594</TotalTime>
  <Words>805</Words>
  <Application>Microsoft Macintosh PowerPoint</Application>
  <PresentationFormat>Widescreen</PresentationFormat>
  <Paragraphs>47</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Calibri</vt:lpstr>
      <vt:lpstr>Rockwell</vt:lpstr>
      <vt:lpstr>Rockwell Condensed</vt:lpstr>
      <vt:lpstr>Rockwell Extra Bold</vt:lpstr>
      <vt:lpstr>Wingdings</vt:lpstr>
      <vt:lpstr>Arial</vt:lpstr>
      <vt:lpstr>Wood Type</vt:lpstr>
      <vt:lpstr>INTERNAL ASSESSMENT TRAINING: conclusion and evaluation</vt:lpstr>
      <vt:lpstr>Conclusion and evaluation checklist</vt:lpstr>
      <vt:lpstr>Conclusion and evaluation checklist</vt:lpstr>
      <vt:lpstr>Aspect 1: concluding</vt:lpstr>
      <vt:lpstr>Aspect 1: concluding</vt:lpstr>
      <vt:lpstr>Aspect 1: concluding</vt:lpstr>
      <vt:lpstr>Aspect 2: evaluating procedures checklist</vt:lpstr>
      <vt:lpstr>Aspect 2: Evaluating procedures</vt:lpstr>
      <vt:lpstr>Aspect 2: Evaluating procedures</vt:lpstr>
      <vt:lpstr>Aspect 2: Evaluating procedures</vt:lpstr>
      <vt:lpstr>ASPECT 3-IMPROVING THE INVESTIGATION checklist</vt:lpstr>
      <vt:lpstr>Aspect 3: IMPROVING THE INVESTIGATION</vt:lpstr>
      <vt:lpstr>Conclusion and evaluation checklist</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INTERNAL ASSESSMENT TRAINING: DESIGN</dc:title>
  <dc:creator>J Crook</dc:creator>
  <cp:lastModifiedBy>J Crook</cp:lastModifiedBy>
  <cp:revision>23</cp:revision>
  <dcterms:created xsi:type="dcterms:W3CDTF">2017-02-20T13:59:50Z</dcterms:created>
  <dcterms:modified xsi:type="dcterms:W3CDTF">2017-05-15T16:47:20Z</dcterms:modified>
</cp:coreProperties>
</file>